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80" r:id="rId3"/>
    <p:sldId id="284" r:id="rId4"/>
    <p:sldId id="282" r:id="rId5"/>
    <p:sldId id="294" r:id="rId6"/>
    <p:sldId id="283" r:id="rId7"/>
    <p:sldId id="285" r:id="rId8"/>
    <p:sldId id="295" r:id="rId9"/>
    <p:sldId id="296" r:id="rId10"/>
    <p:sldId id="297" r:id="rId11"/>
    <p:sldId id="288" r:id="rId12"/>
    <p:sldId id="286" r:id="rId13"/>
    <p:sldId id="298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36" autoAdjust="0"/>
    <p:restoredTop sz="80525"/>
  </p:normalViewPr>
  <p:slideViewPr>
    <p:cSldViewPr snapToGrid="0">
      <p:cViewPr>
        <p:scale>
          <a:sx n="111" d="100"/>
          <a:sy n="111" d="100"/>
        </p:scale>
        <p:origin x="-2520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4BA-B193-474C-ABE7-7D8C8FBFDA42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A4FC-8034-455C-8828-F7EF1CD1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49E8-968B-4182-BF69-3CD17E319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DA4FC-8034-455C-8828-F7EF1CD142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6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description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DA4FC-8034-455C-8828-F7EF1CD142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description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DA4FC-8034-455C-8828-F7EF1CD142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YouTube video link: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=bPrZOk1DgGY </a:t>
            </a:r>
          </a:p>
          <a:p>
            <a:r>
              <a:rPr lang="en-US" dirty="0"/>
              <a:t>(Play from 0:00 – 1:04) PAUSE</a:t>
            </a:r>
          </a:p>
          <a:p>
            <a:r>
              <a:rPr lang="en-US" dirty="0"/>
              <a:t>(Play from 1:04 – 2:07) PAUSE</a:t>
            </a:r>
          </a:p>
          <a:p>
            <a:r>
              <a:rPr lang="en-US" dirty="0"/>
              <a:t>(Play from 2:07 – end) PAUSE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DA4FC-8034-455C-8828-F7EF1CD142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9AC5-27E9-4EDF-9D37-2DAA7EAC003E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PrZOk1DgGY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4.em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92695" y="-2214809"/>
            <a:ext cx="2020877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407508"/>
            <a:ext cx="8308080" cy="11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60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Plus minus null</a:t>
            </a:r>
          </a:p>
        </p:txBody>
      </p:sp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DFA5E11-A4F9-5C47-8DCC-395B96BC5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2D4DD7-19B2-CD31-2D62-682383669F2A}"/>
              </a:ext>
            </a:extLst>
          </p:cNvPr>
          <p:cNvSpPr txBox="1"/>
          <p:nvPr/>
        </p:nvSpPr>
        <p:spPr>
          <a:xfrm>
            <a:off x="684892" y="5507282"/>
            <a:ext cx="9116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Activity created by Dr. Kris Acheson-Clair and Annette Benson based on:</a:t>
            </a:r>
          </a:p>
          <a:p>
            <a:r>
              <a:rPr lang="en-US" sz="12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[Radiolab]. (2024, May 31). </a:t>
            </a:r>
            <a:r>
              <a:rPr lang="en-US" sz="1200" i="1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Mixtapes to the Moon | Mall Video | Podcast Extra</a:t>
            </a:r>
            <a:r>
              <a:rPr lang="en-US" sz="1200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 [Video]. YouTube. </a:t>
            </a:r>
            <a:r>
              <a:rPr lang="en-US" sz="1200" b="1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https://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www.youtube.com</a:t>
            </a:r>
            <a:r>
              <a:rPr lang="en-US" sz="1200" b="1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/</a:t>
            </a:r>
            <a:r>
              <a:rPr lang="en-US" sz="1200" b="1" dirty="0" err="1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watch?v</a:t>
            </a:r>
            <a:r>
              <a:rPr lang="en-US" sz="1200" b="1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=bPrZOk1DgGY</a:t>
            </a:r>
          </a:p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Stringer, D. M., &amp;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Cassiday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, P. A. (2003). A value to D-I-E for. In </a:t>
            </a:r>
            <a:r>
              <a:rPr lang="en-US" sz="1200" i="1" dirty="0">
                <a:solidFill>
                  <a:schemeClr val="bg1"/>
                </a:solidFill>
                <a:latin typeface="Acumin Pro" panose="020B0504020202020204" pitchFamily="34" charset="77"/>
              </a:rPr>
              <a:t>52 Activities for exploring values differences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(pp. 17-19). Intercultural Press.</a:t>
            </a:r>
          </a:p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Zander, R. S. &amp; Zander, B. (2000). </a:t>
            </a:r>
            <a:r>
              <a:rPr lang="en-US" sz="1200" i="1" dirty="0">
                <a:solidFill>
                  <a:schemeClr val="bg1"/>
                </a:solidFill>
                <a:latin typeface="Acumin Pro" panose="020B0504020202020204" pitchFamily="34" charset="77"/>
              </a:rPr>
              <a:t>The art of possibility. 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New York: Penguin</a:t>
            </a:r>
          </a:p>
          <a:p>
            <a:endParaRPr lang="en-US" sz="1200" dirty="0">
              <a:solidFill>
                <a:schemeClr val="bg1"/>
              </a:solidFill>
              <a:effectLst/>
              <a:latin typeface="Acumin Pro" panose="020B0504020202020204" pitchFamily="34" charset="77"/>
            </a:endParaRPr>
          </a:p>
          <a:p>
            <a:endParaRPr lang="en-US" sz="1200" dirty="0">
              <a:solidFill>
                <a:schemeClr val="bg1"/>
              </a:solidFill>
              <a:effectLst/>
              <a:latin typeface="Acumin Pro" panose="020B050402020202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cumin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20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0" y="1785575"/>
            <a:ext cx="5200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8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A9E5A-5E6D-C494-EA64-55E8735C888F}"/>
              </a:ext>
            </a:extLst>
          </p:cNvPr>
          <p:cNvSpPr txBox="1"/>
          <p:nvPr/>
        </p:nvSpPr>
        <p:spPr>
          <a:xfrm>
            <a:off x="895385" y="1585786"/>
            <a:ext cx="101877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cumin Pro" panose="020B0504020202020204" pitchFamily="34" charset="77"/>
              </a:rPr>
              <a:t>How might you apply your understanding of the differences between description, interpretation, and evaluation to your daily life?</a:t>
            </a:r>
          </a:p>
        </p:txBody>
      </p:sp>
    </p:spTree>
    <p:extLst>
      <p:ext uri="{BB962C8B-B14F-4D97-AF65-F5344CB8AC3E}">
        <p14:creationId xmlns:p14="http://schemas.microsoft.com/office/powerpoint/2010/main" val="266829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3" name="Online Media 2" descr="Mixtapes to the Moon | Mall Video | Podcast Extra">
            <a:hlinkClick r:id="" action="ppaction://media"/>
            <a:extLst>
              <a:ext uri="{FF2B5EF4-FFF2-40B4-BE49-F238E27FC236}">
                <a16:creationId xmlns:a16="http://schemas.microsoft.com/office/drawing/2014/main" id="{BB5ED34A-8AD6-BC2E-B1F7-D443F8C5EB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0531" y="1498714"/>
            <a:ext cx="6038520" cy="3411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F1E675-1F40-443D-3CB6-C1B507CB8364}"/>
              </a:ext>
            </a:extLst>
          </p:cNvPr>
          <p:cNvSpPr txBox="1"/>
          <p:nvPr/>
        </p:nvSpPr>
        <p:spPr>
          <a:xfrm>
            <a:off x="6463862" y="1498714"/>
            <a:ext cx="48327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For each segment of the video, write down:</a:t>
            </a:r>
          </a:p>
          <a:p>
            <a:endParaRPr lang="en-US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What’s your gut reaction interpretation of what is happening?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Does that interpretation lead to </a:t>
            </a:r>
            <a:r>
              <a:rPr lang="en-US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positive, negative, or neutral </a:t>
            </a:r>
            <a:r>
              <a:rPr lang="en-US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evaluation?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are </a:t>
            </a:r>
            <a:r>
              <a:rPr lang="en-US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two plausible alternate interpretations</a:t>
            </a:r>
            <a:r>
              <a:rPr lang="en-US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with different evaluations (so if your first ideas was negative, think of neutral and positive explanations of that is happening)?</a:t>
            </a:r>
          </a:p>
          <a:p>
            <a:endParaRPr lang="en-US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481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Discuss: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did you notice about your reactions to the different segments of the video?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3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481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While music is a </a:t>
            </a:r>
            <a:r>
              <a:rPr lang="en-US" sz="2800" dirty="0" err="1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contextualizer</a:t>
            </a: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we’re familiar with from film and television, how does context affect the way we interpret not only imagery, but real life situations?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Specifically, how does our cultural context sometimes color or interfere with the proper interpretation of a situation, especially one we encounter in a cultural context different from our own?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4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481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How do you feel after completing this activity? What did it reveal to you about your perspective-taking capacity?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0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2" name="Picture 1" descr="A person with their head turned to the their side, holding hands with two people on either side of them. ">
            <a:extLst>
              <a:ext uri="{FF2B5EF4-FFF2-40B4-BE49-F238E27FC236}">
                <a16:creationId xmlns:a16="http://schemas.microsoft.com/office/drawing/2014/main" id="{CA466F43-DE69-003B-FF43-1EB6E0A04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377" y="1594329"/>
            <a:ext cx="4949245" cy="423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481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What’s your gut reaction interpretation of what is happening?</a:t>
            </a:r>
          </a:p>
          <a:p>
            <a:endParaRPr lang="en-US" sz="28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 person with their head turned to the their side, holding hands with two people on either side of them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83" y="2126493"/>
            <a:ext cx="4949245" cy="4232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9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481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What’s your gut reaction interpretation of what is happening?</a:t>
            </a:r>
          </a:p>
          <a:p>
            <a:endParaRPr lang="en-US" sz="28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 person with their head turned to the their side, holding hands with two people on either side of them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83" y="2126493"/>
            <a:ext cx="4949245" cy="4232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08D75D-4F93-42DE-81CD-BC2CB0FE71A2}"/>
              </a:ext>
            </a:extLst>
          </p:cNvPr>
          <p:cNvSpPr txBox="1"/>
          <p:nvPr/>
        </p:nvSpPr>
        <p:spPr>
          <a:xfrm>
            <a:off x="6092537" y="2328536"/>
            <a:ext cx="60994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Does that interpretation lead to </a:t>
            </a:r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positive, negative, or neutral </a:t>
            </a: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evaluation?</a:t>
            </a:r>
          </a:p>
        </p:txBody>
      </p:sp>
    </p:spTree>
    <p:extLst>
      <p:ext uri="{BB962C8B-B14F-4D97-AF65-F5344CB8AC3E}">
        <p14:creationId xmlns:p14="http://schemas.microsoft.com/office/powerpoint/2010/main" val="102677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 person with their head turned to the their side, holding hands with two people on either side of them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83" y="2126493"/>
            <a:ext cx="4949245" cy="4232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08D75D-4F93-42DE-81CD-BC2CB0FE71A2}"/>
              </a:ext>
            </a:extLst>
          </p:cNvPr>
          <p:cNvSpPr txBox="1"/>
          <p:nvPr/>
        </p:nvSpPr>
        <p:spPr>
          <a:xfrm>
            <a:off x="6092537" y="2328536"/>
            <a:ext cx="6099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do you see?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 woman being kidnapped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People catching a woman falling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 woman dancing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Something else entirely</a:t>
            </a:r>
          </a:p>
        </p:txBody>
      </p:sp>
    </p:spTree>
    <p:extLst>
      <p:ext uri="{BB962C8B-B14F-4D97-AF65-F5344CB8AC3E}">
        <p14:creationId xmlns:p14="http://schemas.microsoft.com/office/powerpoint/2010/main" val="208077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 person with their head turned to the their side, holding hands with two people on either side of them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83" y="2126493"/>
            <a:ext cx="4949245" cy="4232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08D75D-4F93-42DE-81CD-BC2CB0FE71A2}"/>
              </a:ext>
            </a:extLst>
          </p:cNvPr>
          <p:cNvSpPr txBox="1"/>
          <p:nvPr/>
        </p:nvSpPr>
        <p:spPr>
          <a:xfrm>
            <a:off x="6092537" y="2328536"/>
            <a:ext cx="60994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are </a:t>
            </a:r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two plausible alternate interpretations</a:t>
            </a: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with different evaluations (so if your first idea was negative, think of neutral and positive explanations of that is happening)?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8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102107"/>
            <a:ext cx="10481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Does context matter? What if we play music while you look at the picture?</a:t>
            </a:r>
          </a:p>
          <a:p>
            <a:endParaRPr lang="en-US" sz="28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 person with their head turned to the their side, holding hands with two people on either side of them.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83" y="2126493"/>
            <a:ext cx="4949245" cy="4232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6259F78D-5D9C-BE70-FCA4-ABB056C48049}"/>
              </a:ext>
            </a:extLst>
          </p:cNvPr>
          <p:cNvGrpSpPr/>
          <p:nvPr/>
        </p:nvGrpSpPr>
        <p:grpSpPr>
          <a:xfrm>
            <a:off x="7295362" y="3076709"/>
            <a:ext cx="808367" cy="777240"/>
            <a:chOff x="1808403" y="3533470"/>
            <a:chExt cx="808367" cy="77724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4D9CDC81-31B5-20E5-CEFB-0F138D51B4B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8527" y="3578351"/>
              <a:ext cx="609599" cy="609599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77400385-5FE5-A27C-F408-DB1C7848EE8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403" y="3533470"/>
              <a:ext cx="808367" cy="777240"/>
            </a:xfrm>
            <a:prstGeom prst="rect">
              <a:avLst/>
            </a:prstGeom>
          </p:spPr>
        </p:pic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B3789CA-086F-8EF0-0ABC-E08338F95458}"/>
                </a:ext>
              </a:extLst>
            </p:cNvPr>
            <p:cNvSpPr/>
            <p:nvPr/>
          </p:nvSpPr>
          <p:spPr>
            <a:xfrm>
              <a:off x="1827453" y="3552520"/>
              <a:ext cx="770890" cy="737235"/>
            </a:xfrm>
            <a:custGeom>
              <a:avLst/>
              <a:gdLst/>
              <a:ahLst/>
              <a:cxnLst/>
              <a:rect l="l" t="t" r="r" b="b"/>
              <a:pathLst>
                <a:path w="770889" h="737235">
                  <a:moveTo>
                    <a:pt x="0" y="736930"/>
                  </a:moveTo>
                  <a:lnTo>
                    <a:pt x="770270" y="736930"/>
                  </a:lnTo>
                  <a:lnTo>
                    <a:pt x="770270" y="0"/>
                  </a:lnTo>
                  <a:lnTo>
                    <a:pt x="0" y="0"/>
                  </a:lnTo>
                  <a:lnTo>
                    <a:pt x="0" y="73693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F03B0DB1-8DF9-2D82-D5BC-FB0F11A54894}"/>
                </a:ext>
              </a:extLst>
            </p:cNvPr>
            <p:cNvSpPr/>
            <p:nvPr/>
          </p:nvSpPr>
          <p:spPr>
            <a:xfrm>
              <a:off x="1913179" y="3959237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1" y="3748"/>
                  </a:lnTo>
                  <a:lnTo>
                    <a:pt x="233696" y="13954"/>
                  </a:lnTo>
                  <a:lnTo>
                    <a:pt x="243902" y="29089"/>
                  </a:lnTo>
                  <a:lnTo>
                    <a:pt x="247650" y="47624"/>
                  </a:lnTo>
                  <a:lnTo>
                    <a:pt x="247650" y="200037"/>
                  </a:lnTo>
                  <a:lnTo>
                    <a:pt x="243902" y="218573"/>
                  </a:lnTo>
                  <a:lnTo>
                    <a:pt x="233696" y="233708"/>
                  </a:lnTo>
                  <a:lnTo>
                    <a:pt x="218561" y="243914"/>
                  </a:lnTo>
                  <a:lnTo>
                    <a:pt x="200025" y="247662"/>
                  </a:lnTo>
                  <a:lnTo>
                    <a:pt x="47625" y="2476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1">
            <a:extLst>
              <a:ext uri="{FF2B5EF4-FFF2-40B4-BE49-F238E27FC236}">
                <a16:creationId xmlns:a16="http://schemas.microsoft.com/office/drawing/2014/main" id="{B7073456-85E5-4D9A-9332-7997759BFC9F}"/>
              </a:ext>
            </a:extLst>
          </p:cNvPr>
          <p:cNvGrpSpPr/>
          <p:nvPr/>
        </p:nvGrpSpPr>
        <p:grpSpPr>
          <a:xfrm>
            <a:off x="9262110" y="2993371"/>
            <a:ext cx="766686" cy="858367"/>
            <a:chOff x="3775151" y="3450132"/>
            <a:chExt cx="766686" cy="858367"/>
          </a:xfrm>
        </p:grpSpPr>
        <p:pic>
          <p:nvPicPr>
            <p:cNvPr id="18" name="object 12">
              <a:extLst>
                <a:ext uri="{FF2B5EF4-FFF2-40B4-BE49-F238E27FC236}">
                  <a16:creationId xmlns:a16="http://schemas.microsoft.com/office/drawing/2014/main" id="{EE39C652-EECA-3BBB-7867-9316CD2FA39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5720" y="3578351"/>
              <a:ext cx="609599" cy="609599"/>
            </a:xfrm>
            <a:prstGeom prst="rect">
              <a:avLst/>
            </a:prstGeom>
          </p:spPr>
        </p:pic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973A078E-3161-5B0E-56DF-3B5704E4D2C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5151" y="3450132"/>
              <a:ext cx="766686" cy="858367"/>
            </a:xfrm>
            <a:prstGeom prst="rect">
              <a:avLst/>
            </a:prstGeom>
          </p:spPr>
        </p:pic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97328BEE-DAAE-29A5-B5D6-9CA12EBBFBBC}"/>
                </a:ext>
              </a:extLst>
            </p:cNvPr>
            <p:cNvSpPr/>
            <p:nvPr/>
          </p:nvSpPr>
          <p:spPr>
            <a:xfrm>
              <a:off x="3794201" y="3469181"/>
              <a:ext cx="728980" cy="820419"/>
            </a:xfrm>
            <a:custGeom>
              <a:avLst/>
              <a:gdLst/>
              <a:ahLst/>
              <a:cxnLst/>
              <a:rect l="l" t="t" r="r" b="b"/>
              <a:pathLst>
                <a:path w="728979" h="820420">
                  <a:moveTo>
                    <a:pt x="0" y="820268"/>
                  </a:moveTo>
                  <a:lnTo>
                    <a:pt x="728589" y="820268"/>
                  </a:lnTo>
                  <a:lnTo>
                    <a:pt x="728589" y="0"/>
                  </a:lnTo>
                  <a:lnTo>
                    <a:pt x="0" y="0"/>
                  </a:lnTo>
                  <a:lnTo>
                    <a:pt x="0" y="820268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34E1EA21-D98C-7E7B-B5F8-4259DEE59F23}"/>
                </a:ext>
              </a:extLst>
            </p:cNvPr>
            <p:cNvSpPr/>
            <p:nvPr/>
          </p:nvSpPr>
          <p:spPr>
            <a:xfrm>
              <a:off x="3879925" y="3959237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4" y="247663"/>
                  </a:moveTo>
                  <a:lnTo>
                    <a:pt x="29088" y="243914"/>
                  </a:lnTo>
                  <a:lnTo>
                    <a:pt x="13953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5"/>
                  </a:lnTo>
                  <a:lnTo>
                    <a:pt x="3748" y="29089"/>
                  </a:lnTo>
                  <a:lnTo>
                    <a:pt x="13953" y="13954"/>
                  </a:lnTo>
                  <a:lnTo>
                    <a:pt x="29088" y="3748"/>
                  </a:lnTo>
                  <a:lnTo>
                    <a:pt x="47624" y="0"/>
                  </a:lnTo>
                  <a:lnTo>
                    <a:pt x="200022" y="0"/>
                  </a:lnTo>
                  <a:lnTo>
                    <a:pt x="218557" y="3748"/>
                  </a:lnTo>
                  <a:lnTo>
                    <a:pt x="233692" y="13954"/>
                  </a:lnTo>
                  <a:lnTo>
                    <a:pt x="243898" y="29089"/>
                  </a:lnTo>
                  <a:lnTo>
                    <a:pt x="247646" y="47625"/>
                  </a:lnTo>
                  <a:lnTo>
                    <a:pt x="247646" y="200037"/>
                  </a:lnTo>
                  <a:lnTo>
                    <a:pt x="243898" y="218573"/>
                  </a:lnTo>
                  <a:lnTo>
                    <a:pt x="233692" y="233708"/>
                  </a:lnTo>
                  <a:lnTo>
                    <a:pt x="218557" y="243914"/>
                  </a:lnTo>
                  <a:lnTo>
                    <a:pt x="200022" y="247663"/>
                  </a:lnTo>
                  <a:lnTo>
                    <a:pt x="47624" y="247663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9">
            <a:extLst>
              <a:ext uri="{FF2B5EF4-FFF2-40B4-BE49-F238E27FC236}">
                <a16:creationId xmlns:a16="http://schemas.microsoft.com/office/drawing/2014/main" id="{3D2BB0F2-892E-A2C7-678E-80BB6E84C706}"/>
              </a:ext>
            </a:extLst>
          </p:cNvPr>
          <p:cNvSpPr txBox="1"/>
          <p:nvPr/>
        </p:nvSpPr>
        <p:spPr>
          <a:xfrm>
            <a:off x="7369194" y="3970316"/>
            <a:ext cx="668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cumin Pro"/>
                <a:cs typeface="Acumin Pro"/>
              </a:rPr>
              <a:t>Audio</a:t>
            </a:r>
            <a:r>
              <a:rPr sz="1600" spc="-50" dirty="0">
                <a:latin typeface="Acumin Pro"/>
                <a:cs typeface="Acumin Pro"/>
              </a:rPr>
              <a:t> 1</a:t>
            </a:r>
            <a:endParaRPr sz="1600" dirty="0">
              <a:latin typeface="Acumin Pro"/>
              <a:cs typeface="Acumin Pro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1A23F543-A459-A871-9494-88259A871919}"/>
              </a:ext>
            </a:extLst>
          </p:cNvPr>
          <p:cNvSpPr txBox="1"/>
          <p:nvPr/>
        </p:nvSpPr>
        <p:spPr>
          <a:xfrm>
            <a:off x="9243689" y="3970316"/>
            <a:ext cx="70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cumin Pro"/>
                <a:cs typeface="Acumin Pro"/>
              </a:rPr>
              <a:t>Audio</a:t>
            </a:r>
            <a:r>
              <a:rPr sz="1600" spc="-50" dirty="0">
                <a:latin typeface="Acumin Pro"/>
                <a:cs typeface="Acumin Pro"/>
              </a:rPr>
              <a:t> 2</a:t>
            </a:r>
            <a:endParaRPr sz="1600">
              <a:latin typeface="Acumin Pro"/>
              <a:cs typeface="Acumin Pro"/>
            </a:endParaRPr>
          </a:p>
        </p:txBody>
      </p:sp>
      <p:pic>
        <p:nvPicPr>
          <p:cNvPr id="26" name="Added Context Audio File 1.mp3">
            <a:hlinkClick r:id="" action="ppaction://media"/>
            <a:extLst>
              <a:ext uri="{FF2B5EF4-FFF2-40B4-BE49-F238E27FC236}">
                <a16:creationId xmlns:a16="http://schemas.microsoft.com/office/drawing/2014/main" id="{19609D91-67B5-14B1-6906-91EFB2531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82097" y="3159576"/>
            <a:ext cx="609599" cy="609599"/>
          </a:xfrm>
          <a:prstGeom prst="rect">
            <a:avLst/>
          </a:prstGeom>
        </p:spPr>
      </p:pic>
      <p:pic>
        <p:nvPicPr>
          <p:cNvPr id="27" name="Added Context Audio File 2.mp3">
            <a:hlinkClick r:id="" action="ppaction://media"/>
            <a:extLst>
              <a:ext uri="{FF2B5EF4-FFF2-40B4-BE49-F238E27FC236}">
                <a16:creationId xmlns:a16="http://schemas.microsoft.com/office/drawing/2014/main" id="{C8051FB2-FB47-6E51-1373-579B3B391D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24023" y="3135554"/>
            <a:ext cx="630558" cy="6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5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E8DC80-E1ED-89BB-B51E-FF35ACA478EA}"/>
              </a:ext>
            </a:extLst>
          </p:cNvPr>
          <p:cNvSpPr txBox="1"/>
          <p:nvPr/>
        </p:nvSpPr>
        <p:spPr>
          <a:xfrm>
            <a:off x="688427" y="1585786"/>
            <a:ext cx="103947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Acumin Pro" panose="020B0504020202020204" pitchFamily="34" charset="77"/>
              </a:rPr>
              <a:t>Description</a:t>
            </a:r>
            <a:r>
              <a:rPr lang="en-US" sz="3200" dirty="0">
                <a:effectLst/>
                <a:latin typeface="Acumin Pro" panose="020B0504020202020204" pitchFamily="34" charset="77"/>
              </a:rPr>
              <a:t>: An objective account or list of observations including details like color, quantity, etc.</a:t>
            </a:r>
            <a:br>
              <a:rPr lang="en-US" sz="3200" dirty="0">
                <a:effectLst/>
                <a:latin typeface="Acumin Pro" panose="020B0504020202020204" pitchFamily="34" charset="77"/>
              </a:rPr>
            </a:br>
            <a:endParaRPr lang="en-US" sz="3200" dirty="0">
              <a:effectLst/>
              <a:latin typeface="Acumin Pro" panose="020B0504020202020204" pitchFamily="34" charset="77"/>
            </a:endParaRPr>
          </a:p>
          <a:p>
            <a:r>
              <a:rPr lang="en-US" sz="3200" b="1" dirty="0">
                <a:effectLst/>
                <a:latin typeface="Acumin Pro" panose="020B0504020202020204" pitchFamily="34" charset="77"/>
              </a:rPr>
              <a:t>Interpretation</a:t>
            </a:r>
            <a:r>
              <a:rPr lang="en-US" sz="3200" dirty="0">
                <a:effectLst/>
                <a:latin typeface="Acumin Pro" panose="020B0504020202020204" pitchFamily="34" charset="77"/>
              </a:rPr>
              <a:t>: An explanation of </a:t>
            </a:r>
            <a:r>
              <a:rPr lang="en-US" sz="3200" dirty="0">
                <a:latin typeface="Acumin Pro" panose="020B0504020202020204" pitchFamily="34" charset="77"/>
              </a:rPr>
              <a:t>your</a:t>
            </a:r>
            <a:r>
              <a:rPr lang="en-US" sz="3200" dirty="0">
                <a:effectLst/>
                <a:latin typeface="Acumin Pro" panose="020B0504020202020204" pitchFamily="34" charset="77"/>
              </a:rPr>
              <a:t> description</a:t>
            </a:r>
            <a:br>
              <a:rPr lang="en-US" sz="3200" dirty="0">
                <a:effectLst/>
                <a:latin typeface="Acumin Pro" panose="020B0504020202020204" pitchFamily="34" charset="77"/>
              </a:rPr>
            </a:br>
            <a:endParaRPr lang="en-US" sz="3200" dirty="0">
              <a:effectLst/>
              <a:latin typeface="Acumin Pro" panose="020B0504020202020204" pitchFamily="34" charset="77"/>
            </a:endParaRPr>
          </a:p>
          <a:p>
            <a:r>
              <a:rPr lang="en-US" sz="3200" b="1" dirty="0">
                <a:effectLst/>
                <a:latin typeface="Acumin Pro" panose="020B0504020202020204" pitchFamily="34" charset="77"/>
              </a:rPr>
              <a:t>Evaluation</a:t>
            </a:r>
            <a:r>
              <a:rPr lang="en-US" sz="3200" dirty="0">
                <a:effectLst/>
                <a:latin typeface="Acumin Pro" panose="020B0504020202020204" pitchFamily="34" charset="77"/>
              </a:rPr>
              <a:t>: Feelings or a value judgement around something - can be positive or negative.</a:t>
            </a:r>
          </a:p>
        </p:txBody>
      </p:sp>
    </p:spTree>
    <p:extLst>
      <p:ext uri="{BB962C8B-B14F-4D97-AF65-F5344CB8AC3E}">
        <p14:creationId xmlns:p14="http://schemas.microsoft.com/office/powerpoint/2010/main" val="118458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0" y="1785575"/>
            <a:ext cx="5200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did you notice about your initial reaction to the photo?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lvl="1"/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Did your thoughts lead you to immediately </a:t>
            </a:r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describe</a:t>
            </a: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the photo, </a:t>
            </a:r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interpret</a:t>
            </a: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the photo, </a:t>
            </a:r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evaluate</a:t>
            </a: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the photo?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endParaRPr lang="en-US" sz="28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 person with their head turned to the their side, holding hands with two people on either side of them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84" y="1523150"/>
            <a:ext cx="4949245" cy="4232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603</Words>
  <Application>Microsoft Macintosh PowerPoint</Application>
  <PresentationFormat>Widescreen</PresentationFormat>
  <Paragraphs>66</Paragraphs>
  <Slides>14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Acumin Pro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Alexandra E</dc:creator>
  <cp:lastModifiedBy>Patton, Kelsey Elizabeth</cp:lastModifiedBy>
  <cp:revision>23</cp:revision>
  <dcterms:created xsi:type="dcterms:W3CDTF">2018-08-27T14:09:00Z</dcterms:created>
  <dcterms:modified xsi:type="dcterms:W3CDTF">2024-10-23T17:30:08Z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2024-08-27T16:31:52Z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aa1cc06b-6c1e-47ed-a53a-69ffab65f332</vt:lpwstr>
  </property>
  <property fmtid="{D5CDD505-2E9C-101B-9397-08002B2CF9AE}" pid="8" name="MSIP_Label_4044bd30-2ed7-4c9d-9d12-46200872a97b_ContentBits">
    <vt:lpwstr>0</vt:lpwstr>
  </property>
</Properties>
</file>